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58" r:id="rId5"/>
    <p:sldId id="267" r:id="rId6"/>
    <p:sldId id="269" r:id="rId7"/>
    <p:sldId id="270" r:id="rId8"/>
    <p:sldId id="262" r:id="rId9"/>
    <p:sldId id="264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Abdurashimova" initials="AA" lastIdx="6" clrIdx="0">
    <p:extLst>
      <p:ext uri="{19B8F6BF-5375-455C-9EA6-DF929625EA0E}">
        <p15:presenceInfo xmlns:p15="http://schemas.microsoft.com/office/powerpoint/2012/main" userId="c833173fee1754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ED8592-94A7-4645-B6BE-F08A66BF332E}" v="8" dt="2020-04-07T16:55:34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44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Abdurashimova" userId="c833173fee1754e4" providerId="LiveId" clId="{BAED8592-94A7-4645-B6BE-F08A66BF332E}"/>
    <pc:docChg chg="modSld">
      <pc:chgData name="Anna Abdurashimova" userId="c833173fee1754e4" providerId="LiveId" clId="{BAED8592-94A7-4645-B6BE-F08A66BF332E}" dt="2020-04-07T16:55:49.057" v="11" actId="1076"/>
      <pc:docMkLst>
        <pc:docMk/>
      </pc:docMkLst>
      <pc:sldChg chg="modSp mod">
        <pc:chgData name="Anna Abdurashimova" userId="c833173fee1754e4" providerId="LiveId" clId="{BAED8592-94A7-4645-B6BE-F08A66BF332E}" dt="2020-04-07T16:55:49.057" v="11" actId="1076"/>
        <pc:sldMkLst>
          <pc:docMk/>
          <pc:sldMk cId="0" sldId="266"/>
        </pc:sldMkLst>
        <pc:spChg chg="mod">
          <ac:chgData name="Anna Abdurashimova" userId="c833173fee1754e4" providerId="LiveId" clId="{BAED8592-94A7-4645-B6BE-F08A66BF332E}" dt="2020-04-07T16:55:49.057" v="11" actId="1076"/>
          <ac:spMkLst>
            <pc:docMk/>
            <pc:sldMk cId="0" sldId="266"/>
            <ac:spMk id="4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6T13:25:37.170" idx="1">
    <p:pos x="2905" y="177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420genetics.com/faq/Overwatering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sterya.ru/products_pictures/zimdftr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643998" cy="27363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АЗОТА В СОВРЕМЕННОМ ЗЕМЛЕДЕЛИИ.</a:t>
            </a: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0850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5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535AF-E9E1-4BB9-A81F-C95DB5919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3874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/>
              <a:t>ОПРЕДЕЛЕНИЕ ОБЩЕГО АЗОТА В РАСТЕНИЯХ 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724A6E-E8B3-41D3-A5DD-F898CE83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8686800" cy="345638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Азотистые вещества, содержащиеся в растениях, представлены преимущественно белком. Кроме того, азот входит в состав нуклеиновых кислот, хлорофилла, алкалоидов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фосфатидов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небелкового азота в растениях обычно не превышает 10% от общего содержания азотистых веществ. Растительный белок представляет большую пищевую и кормовую ценность. Поэтому определение белкового азота в растениях имеет большое значение. При агрохимических анализах растений чаще всего проводят определение общего азота с целью определения потребления азота урожаем культуры в течение вегетационного периода и определения качества продукции.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метода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взаимодействии солей аммония с реактивом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Несслера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образуется комплексная соль желтого цвета. Интенсивность окраски раствора пропорциональна концентрации аммония и может быть измерена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колориметрически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Реактив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Несслера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щелочной раствор йодистой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ртутнокалиевой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соли образует с аммонийными солями в сильнощелочной среде йодистый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меркураммоний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+ 8KOH + 4K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(HgI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2HgOHg(NH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)I + 14KI + 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+ 6H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598A4B-C28C-491F-8974-ABB0B299E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1" y="4293096"/>
            <a:ext cx="8572128" cy="24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34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00AB74-31AB-4B22-9960-BB7E6EC20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анализа. </a:t>
            </a:r>
          </a:p>
          <a:p>
            <a:pPr marL="0" indent="0" algn="ctr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мл раствора переносят в мерную колбу емкостью 50 мл. Для нейтрализации избытка Н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эту колбу добавляют 2 мл 2,5%-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NаОН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(КОН). Наливают в колбу дистиллированной воды до 45 мл, взбалтывают, добавляют 2 мл реактива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Несслера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доливают водой до метки, перемешивают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колориметрируют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раствор получается мутным, что бывает исключительно редко, то перед добавлением реактива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Несслера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нужно прилить 2 мл 50%-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раствора сегнетовой соли. Одновременно готовят образцовые растворы для построения калибровочной кривой. Образцовый раствор сернокислого аммония, содержащий 0,005 мг NН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 мл, готовят путем растворения химически чистой соли (в мерной колбе емкостью 1 л) в воде без аммиака.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колориметрирования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приливают в мерные колбы емкостью 50 мл: 0, 5, 10, 15, 20, 25, 30 мл образцового раствора. Дальнейшая подготовка 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колориметрированию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такая же, как и испытуемых. Сначала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колориметрируют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образцовые растворы и по полученным данным вычерчивают калибровочную кривую. Для чего на оси абсцисс откладываю значение концентрации - мг азота, а на оси ординат - соответствующие отсчеты шкалы прибора (мА). По точкам, полученным при пересечении показаний шкалы прибора и концентраций образцовых растворов, строят калибровочную кривую, по которой определяют концентрацию исследуемого раствора. Результаты вычисляют по формуле: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N - процентное содержание аммонийного азота; а - концентрация азота по графику, мг;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- количество раствора, в котором растворена зола, мл; С - количество раствора, взятого в колбу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колориметрирования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мл; Н - навеска вещества, взятая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озоления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г; 100 - для выражения в процентах; 1000 - для пересчета граммов в миллиграммы; у - процент влаги в веществе.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Реактивы, материалы, посуда и оборудование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Сегнетова соль 50%-ная.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NаОН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(КОН) 2,5%-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Реактив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Несслера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Образцовый раствор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Мерные колбы на 50 мл.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Бюретки.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Миллиметровая бумага.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Фотоэлектроколориметр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КФК-2,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Спектофотометр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UNICO 1200/1201. </a:t>
            </a:r>
          </a:p>
          <a:p>
            <a:pPr marL="0" indent="0">
              <a:buNone/>
            </a:pP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537BB8-EF90-45EB-A423-198A0AFBEBBD}"/>
                  </a:ext>
                </a:extLst>
              </p:cNvPr>
              <p:cNvSpPr txBox="1"/>
              <p:nvPr/>
            </p:nvSpPr>
            <p:spPr>
              <a:xfrm>
                <a:off x="3851920" y="3145140"/>
                <a:ext cx="2668231" cy="567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𝑎𝐵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⋅100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⋅1000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100−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537BB8-EF90-45EB-A423-198A0AFBE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145140"/>
                <a:ext cx="2668231" cy="5677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72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FF891-32DC-4DD3-952E-E5E1892CD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/>
              <a:t>ОПРЕДЕЛЕНИЕ В ПОЧВЕ НИТРАТНОГО АЗОТА ДИСУЛЬФОФЕНОЛОВЫМ МЕТОДОМ ПО ГРАНДВАЛЬ – ЛЯЖУ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CC771F3-ADFF-48E6-BC97-348229F062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25220" y="899592"/>
                <a:ext cx="9144000" cy="5958408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 algn="just">
                  <a:buNone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Ход определения нитратов (NОN3). </a:t>
                </a:r>
                <a:r>
                  <a:rPr lang="ru-RU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Подготовить водную вытяжку, для чего:</a:t>
                </a:r>
              </a:p>
              <a:p>
                <a:pPr marL="0" indent="0" algn="just">
                  <a:buNone/>
                </a:pPr>
                <a:r>
                  <a:rPr lang="ru-RU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а) отмерить мерным цилиндром 100 мл дистиллированной воды и небольшими порциями добавить в стакан с почвой, перенося ее в бутылку;</a:t>
                </a:r>
              </a:p>
              <a:p>
                <a:pPr marL="0" indent="0" algn="just">
                  <a:buNone/>
                </a:pPr>
                <a:r>
                  <a:rPr lang="ru-RU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б) взбалтывать вручную 3 минуты и отфильтровать в колбу; </a:t>
                </a:r>
              </a:p>
              <a:p>
                <a:pPr marL="0" indent="0" algn="just">
                  <a:buNone/>
                </a:pPr>
                <a:r>
                  <a:rPr lang="ru-RU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для ускорения фильтрации и </a:t>
                </a:r>
                <a:r>
                  <a:rPr lang="ru-RU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избежания</a:t>
                </a:r>
                <a:r>
                  <a:rPr lang="ru-RU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окрашивания вытяжки к дистиллированной воде добавляют 1-5 кристалликов алюмокалиевых квасцов; Отмерить пипеткой 25 мл вытяжки и поместить в фарфоровую чашечку. Отмерить пипеткой 1, 5, 10, 20, 30, 40, 60, 80 мл образцового раствора (искусственно приготовленный раствор из КNО</a:t>
                </a:r>
                <a:r>
                  <a:rPr lang="ru-RU" sz="29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содержащий 0,01 мг/мл NО</a:t>
                </a:r>
                <a:r>
                  <a:rPr lang="ru-RU" sz="29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и перенести в фарфоровые чашечки. Фарфоровые чашечки с рабочими и образцовыми растворами поставить на водяную баню и досуха выпаривать. Снять чашечки с бани и к сухому выпаренному осадку прибавить 1 мл </a:t>
                </a:r>
                <a:r>
                  <a:rPr lang="ru-RU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дисульфофеноловой</a:t>
                </a:r>
                <a:r>
                  <a:rPr lang="ru-RU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кислоты (соблюдать осторожность). Стеклянной палочкой равномерно смочить (растереть) внутреннюю поверхность чашечки, дать постоять 10 мин. и вновь растереть. В чашечки добавить 10 мл дистиллированной воды. Содержимое чашечки нейтрализовать </a:t>
                </a:r>
                <a:r>
                  <a:rPr lang="ru-RU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NаОН</a:t>
                </a:r>
                <a:r>
                  <a:rPr lang="ru-RU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(КОН) по лакмусовой бумажке (до перехода ее розовой окраски в синюю). Полученные растворы декантацией перелить из чашечки в 50 мл мерные колбы, тщательно перемешать и довести водой до метки. После 10 мин стояния растворы (вначале образцовые) </a:t>
                </a:r>
                <a:r>
                  <a:rPr lang="ru-RU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колориметрируют</a:t>
                </a:r>
                <a:r>
                  <a:rPr lang="ru-RU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строят калибровочный график и по нему находят концентрацию NО</a:t>
                </a:r>
                <a:r>
                  <a:rPr lang="ru-RU" sz="29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искомого образца. Содержание нитратов вычисляют в мг/кг абсолютно сухой почвы по формуле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ru-RU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ru-RU" i="0" dirty="0">
                              <a:latin typeface="Cambria Math" panose="02040503050406030204" pitchFamily="18" charset="0"/>
                            </a:rPr>
                            <m:t>⋅1000</m:t>
                          </m:r>
                        </m:num>
                        <m:den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ru-RU" i="0" dirty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ru-RU" i="0" dirty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 dirty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ru-RU" i="0" dirty="0">
                              <a:latin typeface="Cambria Math" panose="02040503050406030204" pitchFamily="18" charset="0"/>
                            </a:rPr>
                            <m:t>100−</m:t>
                          </m:r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N - содержание NО3, мг/кг; </a:t>
                </a:r>
              </a:p>
              <a:p>
                <a:pPr marL="0" indent="0" algn="just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- концентрация NО3 по графику, мг/мл; </a:t>
                </a:r>
              </a:p>
              <a:p>
                <a:pPr marL="0" indent="0" algn="just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- количество растворителя, приливаемого к почве, мл; с - количество раствора, взятого для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колориметрирования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мл; d - навеска почвы, г; </a:t>
                </a:r>
              </a:p>
              <a:p>
                <a:pPr marL="0" indent="0" algn="just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1000 - для пересчета на 1 кг почвы;</a:t>
                </a:r>
              </a:p>
              <a:p>
                <a:pPr marL="0" indent="0" algn="just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100 - для пересчета на абсолютно сухую почву; </a:t>
                </a:r>
              </a:p>
              <a:p>
                <a:pPr marL="0" indent="0" algn="just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- гигроскопическая влажность образца почвы.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CC771F3-ADFF-48E6-BC97-348229F062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5220" y="899592"/>
                <a:ext cx="9144000" cy="5958408"/>
              </a:xfrm>
              <a:blipFill>
                <a:blip r:embed="rId2"/>
                <a:stretch>
                  <a:fillRect l="-400" t="-1126" r="-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28F5753-401D-4BC4-8F61-ECA06A80D929}"/>
              </a:ext>
            </a:extLst>
          </p:cNvPr>
          <p:cNvSpPr txBox="1"/>
          <p:nvPr/>
        </p:nvSpPr>
        <p:spPr>
          <a:xfrm>
            <a:off x="4087091" y="285403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32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48715-F789-467C-B155-4CFA6B17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72228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ОПРЕДЕЛЕНИЕ НИТРАТОВ В ПОЧВЕ С ПОМОЩЬЮ ИОНОСЕЛЕКТИВНОГО ЭЛЕКТРОДА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CC86150-2876-4274-8158-BB8F972C5A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80728"/>
                <a:ext cx="9144000" cy="5705044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just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 основан на определении концентрации нитратов в почве с помощью ионоселективного электрода в солевой суспензии 1%-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раствора алюмокалиевых квасцов при соотношении проба: раствор 1:2,5 Метод используют для определения нитратов во всех почвах, кроме засоленных. Ход анализа Пробу сухой почвы (навеска 20 г), просеянной через сито с диаметром отверстий 2 мм, помещают в конические колбы объемом 100 см3 и приливают 50 см3 1%-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раствора алюмокалиевых квасцов и перемешивают в течение 3 мин. В полученной суспензии нитратным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ионо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-селективным электродом измеряют активность нитрат-иона, в единицах pN03- или в мВ. </a:t>
                </a:r>
              </a:p>
              <a:p>
                <a:pPr marL="0" indent="0" algn="just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Измерение активности в мВ</a:t>
                </a:r>
              </a:p>
              <a:p>
                <a:pPr marL="0" indent="0" algn="just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этом случае нитратный электрод (для любых марок милливольтметров) подключают к гнезду «ИЗМ», а хлорсеребряный - к гнезду «ВСП». Тумблер «Род работ» ставят в положение +мВ и производят измерение ЭДС электродной пары. Активность ионов NO3- находят по калибровочному графику, построенному на миллиметровой бумаге. По оси абсцисс откладывают величины pN03", соответствующие стандартным растворам KNO3 в молях, а по оси ординат - ЭДС, мВ. Для этого перед измерением активности исследуемых образцов проводят измерение ЭДС электродной пары в стандартных растворах. </a:t>
                </a:r>
              </a:p>
              <a:p>
                <a:pPr marL="0" indent="0" algn="just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Полученные значения pN03 переводят-в миллиграммы N-N05 почвы по таблице 11 или рассчитывают по формуле: 	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dirty="0" smtClean="0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ru-RU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ru-RU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ru-RU" i="0" dirty="0" smtClean="0">
                              <a:latin typeface="Cambria Math" panose="02040503050406030204" pitchFamily="18" charset="0"/>
                            </a:rPr>
                            <m:t>⋅62⋅</m:t>
                          </m:r>
                          <m:r>
                            <a:rPr lang="ru-RU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ru-RU" i="0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ru-RU" i="0" dirty="0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 – молярная концентрация 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62 – атомная масса (NO3) 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– поправочный коэффициент значения функции (десятичного антилогарифма) 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– навеска почвы 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 – количество реагента прилитого к почве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CC86150-2876-4274-8158-BB8F972C5A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80728"/>
                <a:ext cx="9144000" cy="5705044"/>
              </a:xfrm>
              <a:blipFill>
                <a:blip r:embed="rId2"/>
                <a:stretch>
                  <a:fillRect l="-333" t="-1175" r="-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812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57FF4-8203-4D41-A8C1-DB3BCA8B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27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/>
              <a:t>КОЛОРИМЕТРИЧЕСКОЕ ОПРЕДЕЛЕНИЕ СОДЕРЖАНИЯ АММОНИЙНОГО АЗОТА С ПОМОЩЬЮ РЕАКТИВА НЕССЛЕРА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682FC62-B624-4D14-BF0A-4D42B2CE8A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268760"/>
                <a:ext cx="9144000" cy="6030416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Значение анализа.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почвы растения извлекают два главнейших азотных соединения: нитратные и аммиачные соли. Нитраты находятся в почве только в растворённом состоянии. Аммиак же, может присутствовать как в растворе, так и в поглощенном состоянии, причем в поглощенном состоянии его на много больше, чем в растворенном. Поэтому нитраты из почвы легко извлечь водой. Аммиачные соединения водой извлекаются частично, полностью же извлекаются при обработке почв соленным раствором. Определение нитратов и аммиака позволяет узнать наличие легкоусвояемых азотистых веществ в почве, служащих пищей для растений. </a:t>
                </a:r>
              </a:p>
              <a:p>
                <a:pPr marL="0" indent="0" algn="just">
                  <a:buNone/>
                </a:pP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Принцип метода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Определение основано на образовании окрашенного соединения - йодистого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меркураммония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при взаимодействии аммиака с реактивом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Несслера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Йодистый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меркураммоний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дает раствору желтую окраску, тем более интенсивную, чем больше его в растворе.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+ 3KOH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</m:e>
                      <m:sub/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OI + 7KI + 2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связывания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Мg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мешающих определению прибавляют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сегнетовую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соль.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682FC62-B624-4D14-BF0A-4D42B2CE8A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68760"/>
                <a:ext cx="9144000" cy="6030416"/>
              </a:xfrm>
              <a:blipFill>
                <a:blip r:embed="rId2"/>
                <a:stretch>
                  <a:fillRect l="-667" t="-506" r="-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788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519A2D0-6487-46F4-AB12-A82249305A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11" y="908720"/>
                <a:ext cx="9144000" cy="548788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just">
                  <a:buNone/>
                </a:pP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Ход анализа.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технических весах отвешивают 10 г почвы, помещают в колбу или бутылку и приливают 100 мл 2 %-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ного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раствора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КСl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приготовленного на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безаммиачной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воде. Содержимое колбы взбалтывают 30 минут и фильтруют. Берут 5-10 мл вытяжки и разбавляют водой до 40 мл в мерной колбе ёмкостью 50 мл, прибавляют 2 мл раствора сегнетовой соли и перемешивают. Затем готовят образцовые растворы. Для этого при помощи пипеток в мерные колбы на 50 мл приготавливают 1, 2, 5, 10, 15 мл ( 1 мл содержит 0,005 мг NH</a:t>
                </a:r>
                <a:r>
                  <a:rPr lang="ru-RU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и доводят дистиллированной водой до 40 мл. Затем прибавляют 2 мл сегнетовой соли и перемешивают. Одновременно во все колбы (образцовые и испытуемые) приливают по 2 мл реактива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Несслера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тщательно перемешивают. Растворы в колбах доводят дистиллированной водой до метки и оставляют стоять 2-3 минуты, после чего приступают к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колориметрированию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Аммиачный азот рассчитывают в мг на 1 кг абсолютно сухой почвы по формуле: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ru-RU" sz="28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ru-RU" sz="2800" dirty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ru-RU" sz="28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ru-RU" sz="2800" dirty="0">
                              <a:latin typeface="Cambria Math" panose="02040503050406030204" pitchFamily="18" charset="0"/>
                            </a:rPr>
                            <m:t>⋅1000⋅0,776</m:t>
                          </m:r>
                        </m:num>
                        <m:den>
                          <m:r>
                            <a:rPr lang="ru-RU" sz="28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ru-RU" sz="2800" dirty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ru-RU" sz="2800" i="1" dirty="0">
                              <a:latin typeface="Cambria Math" panose="02040503050406030204" pitchFamily="18" charset="0"/>
                            </a:rPr>
                            <m:t>𝛤</m:t>
                          </m:r>
                        </m:den>
                      </m:f>
                      <m:r>
                        <a:rPr lang="ru-RU" sz="2800" dirty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ru-RU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dirty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ru-RU" sz="2800" dirty="0">
                              <a:latin typeface="Cambria Math" panose="02040503050406030204" pitchFamily="18" charset="0"/>
                            </a:rPr>
                            <m:t>100−</m:t>
                          </m:r>
                          <m:r>
                            <a:rPr lang="ru-RU" sz="2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N – содержание N (мг) на 1 кг почвы; </a:t>
                </a:r>
              </a:p>
              <a:p>
                <a:pPr marL="0" indent="0" algn="just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- концентрация по графику (мг/мл); </a:t>
                </a:r>
              </a:p>
              <a:p>
                <a:pPr marL="0" indent="0" algn="just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 - количество растворителя, в котором растворена навеска (мл); </a:t>
                </a:r>
              </a:p>
              <a:p>
                <a:pPr marL="0" indent="0" algn="just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- количество вытяжки, взятой для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колориметрирования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(мл);</a:t>
                </a:r>
              </a:p>
              <a:p>
                <a:pPr marL="0" indent="0" algn="just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 - навеска почвы (г); </a:t>
                </a:r>
              </a:p>
              <a:p>
                <a:pPr marL="0" indent="0" algn="just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1000 - для пересчета на 1 кг почвы;</a:t>
                </a:r>
              </a:p>
              <a:p>
                <a:pPr marL="0" indent="0" algn="just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0,776 - коэффициент пересчета NH</a:t>
                </a:r>
                <a:r>
                  <a:rPr lang="ru-RU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N.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519A2D0-6487-46F4-AB12-A82249305A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11" y="908720"/>
                <a:ext cx="9144000" cy="5487888"/>
              </a:xfrm>
              <a:blipFill>
                <a:blip r:embed="rId2"/>
                <a:stretch>
                  <a:fillRect l="-533" t="-1556" r="-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6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079BB-DBB0-4BC7-AB1C-F4E72CA9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47" y="188640"/>
            <a:ext cx="8229600" cy="1143000"/>
          </a:xfrm>
        </p:spPr>
        <p:txBody>
          <a:bodyPr/>
          <a:lstStyle/>
          <a:p>
            <a:r>
              <a:rPr lang="ru-RU" dirty="0"/>
              <a:t>Дополнительная литература: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5F47D-9B03-43AC-B492-9CAD17E91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по агрохимии для агрономических специальностей : учебное пособие / А.Н.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Есаулко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В.В. Агеев, А.И. Подколзин и др. – Изд. 4-е,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– Ставрополь,2017. С. 35, 115, 136.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Шеуджен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А.Х. Агрохимия. Ч.7. Региональная агрохимия: учеб. пособие / А.Х.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Шеуджен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Л.М. Онищенко. – Краснодар: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2018. – 457 с. </a:t>
            </a:r>
          </a:p>
          <a:p>
            <a:r>
              <a:rPr lang="ru-RU" dirty="0"/>
              <a:t>Агеев В.В., Подколзин А.И., Агрохимия. (Южно-Российский аспект): Учебник для студентов высших вузов. Т.1. Питание растений. Свойства почвы в связи с питанием растений и применением удобрений. / Под ред. В.В. Агеева.- Ставрополь: Ставропольский ГАУ, 2005.- 488 с.</a:t>
            </a:r>
          </a:p>
          <a:p>
            <a:r>
              <a:rPr lang="ru-RU" dirty="0"/>
              <a:t>Агрохимия: учебник / В.Г. Минеев, В.Г. Сычев, Г.П. </a:t>
            </a:r>
            <a:r>
              <a:rPr lang="ru-RU" dirty="0" err="1"/>
              <a:t>Гамзиков</a:t>
            </a:r>
            <a:r>
              <a:rPr lang="ru-RU" dirty="0"/>
              <a:t> и др. –М.: Изд-во ВНИИА им. Д.Н. Прянишникова, 2017. – 854 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7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524" y="404664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занятия:</a:t>
            </a:r>
          </a:p>
          <a:p>
            <a:pPr algn="ctr"/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Питание растений азотом.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Азотное питание: источники азота, формы и содержание азота в почве. Превращение азота в почве в связи с микробиологической деятельностью, поглотительной способностью и реакцией почвенной среды.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Баланс азота в земледелии.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4.Современные методики определения содержания азота в почве, растениях и продукции растениеводства.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44624"/>
            <a:ext cx="8928992" cy="5472608"/>
          </a:xfrm>
        </p:spPr>
        <p:txBody>
          <a:bodyPr>
            <a:normAutofit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 baseline="2000" dirty="0">
                <a:solidFill>
                  <a:srgbClr val="000000"/>
                </a:solidFill>
                <a:latin typeface="Arial" charset="0"/>
              </a:rPr>
              <a:t>1.</a:t>
            </a:r>
            <a:r>
              <a:rPr lang="ru-RU" altLang="ru-RU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2800" b="1" baseline="2000" dirty="0">
                <a:solidFill>
                  <a:srgbClr val="000000"/>
                </a:solidFill>
                <a:latin typeface="Arial" charset="0"/>
              </a:rPr>
              <a:t>ПИТАНИЕ РАСТЕНИЙ АЗОТОМ.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Азот входит в состав всех простых и сложных белков, нуклеиновых кислот (РНК и ДНК). Содержится в хлорофилле, </a:t>
            </a:r>
            <a:r>
              <a:rPr lang="ru-RU" altLang="ru-RU" sz="2400" baseline="2000" dirty="0" err="1">
                <a:solidFill>
                  <a:srgbClr val="000000"/>
                </a:solidFill>
                <a:latin typeface="Arial" charset="0"/>
              </a:rPr>
              <a:t>фосфатидах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, алкалоидах, ферментах и в других органических веществах клетки.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Главным источником азота для растений является нитратный (NO3-) и аммиачный(NН4+) азот. кроме того, ряд растений способна поглощать молекулярный азот (N2), нитратную форму (NO2-), </a:t>
            </a:r>
            <a:r>
              <a:rPr lang="ru-RU" altLang="ru-RU" sz="2400" baseline="2000" dirty="0" err="1">
                <a:solidFill>
                  <a:srgbClr val="000000"/>
                </a:solidFill>
                <a:latin typeface="Arial" charset="0"/>
              </a:rPr>
              <a:t>аминоформу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 (NН2) и азот, входящий в состав многочисленных органических соединений.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 Азот, поступивший в растения в минеральных формах, проходит сложный цикл превращений, конечным итогом которых является включение в его состав белковых молекул. Основа лежит в реакции </a:t>
            </a:r>
            <a:r>
              <a:rPr lang="ru-RU" altLang="ru-RU" sz="2400" u="sng" baseline="2000" dirty="0" err="1">
                <a:solidFill>
                  <a:srgbClr val="000000"/>
                </a:solidFill>
                <a:latin typeface="Arial" charset="0"/>
              </a:rPr>
              <a:t>амминирования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 взаимодействие аммиака и с</a:t>
            </a:r>
            <a:r>
              <a:rPr lang="ru-RU" altLang="ru-RU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группой соответствующих кислот (дикарбоновых). Принято считать, что все доступные формы азота в начале превращаются в растении в аммоний - NO3 →NO2→ NH4 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Так, </a:t>
            </a:r>
            <a:r>
              <a:rPr lang="ru-RU" altLang="ru-RU" sz="2400" baseline="2000" dirty="0" err="1">
                <a:solidFill>
                  <a:srgbClr val="000000"/>
                </a:solidFill>
                <a:latin typeface="Arial" charset="0"/>
              </a:rPr>
              <a:t>щавелевоуксусная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 кислота, присоединяя аммиак и отщепляя воду, образует </a:t>
            </a:r>
            <a:r>
              <a:rPr lang="ru-RU" altLang="ru-RU" sz="2400" baseline="2000" dirty="0" err="1">
                <a:solidFill>
                  <a:srgbClr val="000000"/>
                </a:solidFill>
                <a:latin typeface="Arial" charset="0"/>
              </a:rPr>
              <a:t>иминощавелевоуксусную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 кислоту, которая затем восстанавливается до аспарагиновой: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                                                                         </a:t>
            </a:r>
            <a:r>
              <a:rPr lang="en-US" altLang="ru-RU" sz="2400" baseline="2000" dirty="0">
                <a:solidFill>
                  <a:srgbClr val="000000"/>
                </a:solidFill>
                <a:latin typeface="Arial" charset="0"/>
              </a:rPr>
              <a:t>+NH3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altLang="ru-RU" sz="1800" baseline="2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ru-RU" sz="2400" baseline="2000" dirty="0">
                <a:solidFill>
                  <a:srgbClr val="000000"/>
                </a:solidFill>
                <a:latin typeface="Arial" charset="0"/>
              </a:rPr>
              <a:t>H2O</a:t>
            </a:r>
            <a:endParaRPr lang="ru-RU" altLang="ru-RU" sz="2400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400" baseline="2000" dirty="0">
                <a:solidFill>
                  <a:srgbClr val="000000"/>
                </a:solidFill>
                <a:latin typeface="Arial" charset="0"/>
              </a:rPr>
              <a:t>COOH·CO·CH2·COOH   →   COH·C=NH4·CH2·COOH+2H → COOH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·</a:t>
            </a:r>
            <a:r>
              <a:rPr lang="en-US" altLang="ru-RU" sz="2400" baseline="2000" dirty="0">
                <a:solidFill>
                  <a:srgbClr val="000000"/>
                </a:solidFill>
                <a:latin typeface="Arial" charset="0"/>
              </a:rPr>
              <a:t>CH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2·</a:t>
            </a:r>
            <a:r>
              <a:rPr lang="en-US" altLang="ru-RU" sz="2400" baseline="2000" dirty="0">
                <a:solidFill>
                  <a:srgbClr val="000000"/>
                </a:solidFill>
                <a:latin typeface="Arial" charset="0"/>
              </a:rPr>
              <a:t>CHNH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2·</a:t>
            </a:r>
            <a:r>
              <a:rPr lang="en-US" altLang="ru-RU" sz="2400" baseline="2000" dirty="0">
                <a:solidFill>
                  <a:srgbClr val="000000"/>
                </a:solidFill>
                <a:latin typeface="Arial" charset="0"/>
              </a:rPr>
              <a:t>COOH</a:t>
            </a:r>
            <a:endParaRPr lang="ru-RU" altLang="ru-RU" sz="2400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реакция образования первичных аминокислот (аспарагиновая и глютаминовая) играет большую роль в метаболизме растительного организма.</a:t>
            </a:r>
          </a:p>
          <a:p>
            <a:pPr algn="ctr">
              <a:buNone/>
            </a:pPr>
            <a:r>
              <a:rPr lang="ru-RU" dirty="0"/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тудент\Desktop\0025-025-Nedostatok-azo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4509120"/>
            <a:ext cx="2736304" cy="2350033"/>
          </a:xfrm>
          <a:prstGeom prst="rect">
            <a:avLst/>
          </a:prstGeom>
          <a:noFill/>
        </p:spPr>
      </p:pic>
      <p:pic>
        <p:nvPicPr>
          <p:cNvPr id="9218" name="Picture 2" descr="http://www.420genetics.com/faq/Overwatering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1130" y="4970033"/>
            <a:ext cx="2448272" cy="18891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3158" y="4636137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Избыток азота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4176464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ФОРМЫ АЗОТА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Исследованиями Д.Н. Прянишникова и его учеников показано, что аммиачный и нитратный азот при определенном сочетании внешних и внутренних условий могут быть равноценными источниками азота для растения.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Однако при некоторых условиях лучшим источником азота может быть NH4+, а при других условиях- NO3- 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Поглощение NH4+  способствует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 : нейтральная реакция почвенного раствора, увеличение концентрации </a:t>
            </a:r>
            <a:r>
              <a:rPr lang="ru-RU" altLang="ru-RU" sz="2400" baseline="2000" dirty="0" err="1">
                <a:solidFill>
                  <a:srgbClr val="000000"/>
                </a:solidFill>
                <a:latin typeface="Arial" charset="0"/>
              </a:rPr>
              <a:t>Са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altLang="ru-RU" sz="2400" baseline="2000" dirty="0" err="1">
                <a:solidFill>
                  <a:srgbClr val="000000"/>
                </a:solidFill>
                <a:latin typeface="Arial" charset="0"/>
              </a:rPr>
              <a:t>Мg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 и К, содержание в растениях углеводов, температура почвы 5-10 ºC и 25- 30 ºC.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Поглощению NO3-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 способствует: кислая реакция рН, достаточное содержание Р и Мо, температура почвы 20-25 ºC и 30-35 ºC. </a:t>
            </a:r>
          </a:p>
          <a:p>
            <a:pPr algn="ctr">
              <a:buNone/>
            </a:pPr>
            <a:r>
              <a:rPr lang="ru-RU" dirty="0"/>
              <a:t>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Студент\Desktop\ПОДКОРМ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861048"/>
            <a:ext cx="4392488" cy="2880320"/>
          </a:xfrm>
          <a:prstGeom prst="rect">
            <a:avLst/>
          </a:prstGeom>
          <a:noFill/>
        </p:spPr>
      </p:pic>
      <p:pic>
        <p:nvPicPr>
          <p:cNvPr id="8194" name="Picture 2" descr="http://masterya.ru/products_pictures/zimdftr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3861048"/>
            <a:ext cx="424847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32" y="188640"/>
            <a:ext cx="8928992" cy="4389120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 baseline="2000" dirty="0">
                <a:solidFill>
                  <a:srgbClr val="000000"/>
                </a:solidFill>
                <a:latin typeface="Arial" charset="0"/>
              </a:rPr>
              <a:t>2. ПРЕВРАЩЕНИЕ АЗОТА В ПОЧВЕ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800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белки, гуминовые вещества → аминокислоты, амиды → аммиак → нитриты → нитраты </a:t>
            </a:r>
            <a:r>
              <a:rPr lang="ru-RU" altLang="ru-RU" sz="1800" b="1" baseline="2000" dirty="0">
                <a:solidFill>
                  <a:srgbClr val="000000"/>
                </a:solidFill>
                <a:latin typeface="Arial" charset="0"/>
              </a:rPr>
              <a:t>→ </a:t>
            </a: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газообразные формы азота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b="1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Распад азотистых органических веществ почвы до аммиака называется </a:t>
            </a:r>
            <a:r>
              <a:rPr lang="ru-RU" altLang="ru-RU" sz="2400" b="1" u="sng" baseline="2000" dirty="0">
                <a:solidFill>
                  <a:srgbClr val="000000"/>
                </a:solidFill>
                <a:latin typeface="Arial" charset="0"/>
              </a:rPr>
              <a:t>аммонификацией.</a:t>
            </a: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 Осуществляется обширными группами аэробных и анаэробных микроорганизмов: бактерии, плесневые грибы.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В результате процессов </a:t>
            </a:r>
            <a:r>
              <a:rPr lang="ru-RU" altLang="ru-RU" sz="2400" b="1" baseline="2000" dirty="0" err="1">
                <a:solidFill>
                  <a:srgbClr val="000000"/>
                </a:solidFill>
                <a:latin typeface="Arial" charset="0"/>
              </a:rPr>
              <a:t>дезаминирования</a:t>
            </a: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 от этих соединений отщепляется NH3 и образуются органические кислоты, которые дальше разлагаются до простейших соединений Н2О, СО2, Н2, СН4.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Выделяющийся NH3 образуют соли с органическими и минеральными кислотами:</a:t>
            </a:r>
            <a:endParaRPr lang="en-US" altLang="ru-RU" sz="2400" b="1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400" b="1" baseline="2000" dirty="0">
                <a:solidFill>
                  <a:srgbClr val="000000"/>
                </a:solidFill>
                <a:latin typeface="Arial" charset="0"/>
              </a:rPr>
              <a:t>2NH3+H2CO3=(NH4)2CO3</a:t>
            </a:r>
            <a:endParaRPr lang="ru-RU" altLang="ru-RU" sz="2400" b="1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ru-RU" sz="2400" b="1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400" b="1" baseline="2000" dirty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ru-RU" altLang="ru-RU" sz="2400" b="1" baseline="2000" dirty="0" err="1">
                <a:solidFill>
                  <a:srgbClr val="000000"/>
                </a:solidFill>
                <a:latin typeface="Arial" charset="0"/>
              </a:rPr>
              <a:t>Са</a:t>
            </a:r>
            <a:r>
              <a:rPr lang="en-US" altLang="ru-RU" sz="2400" b="1" baseline="2000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ППК</a:t>
            </a:r>
            <a:r>
              <a:rPr lang="en-US" altLang="ru-RU" sz="2400" b="1" baseline="2000" dirty="0">
                <a:solidFill>
                  <a:srgbClr val="000000"/>
                </a:solidFill>
                <a:latin typeface="Arial" charset="0"/>
              </a:rPr>
              <a:t>) + (NH4)2CO3 = (</a:t>
            </a: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ППК</a:t>
            </a:r>
            <a:r>
              <a:rPr lang="en-US" altLang="ru-RU" sz="2400" b="1" baseline="2000" dirty="0">
                <a:solidFill>
                  <a:srgbClr val="000000"/>
                </a:solidFill>
                <a:latin typeface="Arial" charset="0"/>
              </a:rPr>
              <a:t>) NH4 + </a:t>
            </a:r>
            <a:r>
              <a:rPr lang="ru-RU" altLang="ru-RU" sz="2400" b="1" baseline="2000" dirty="0" err="1">
                <a:solidFill>
                  <a:srgbClr val="000000"/>
                </a:solidFill>
                <a:latin typeface="Arial" charset="0"/>
              </a:rPr>
              <a:t>СаСО</a:t>
            </a:r>
            <a:r>
              <a:rPr lang="en-US" altLang="ru-RU" sz="2400" b="1" baseline="2000" dirty="0">
                <a:solidFill>
                  <a:srgbClr val="000000"/>
                </a:solidFill>
                <a:latin typeface="Arial" charset="0"/>
              </a:rPr>
              <a:t>3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baseline="2000" dirty="0" err="1">
                <a:solidFill>
                  <a:srgbClr val="000000"/>
                </a:solidFill>
                <a:latin typeface="Arial" charset="0"/>
              </a:rPr>
              <a:t>Са</a:t>
            </a:r>
            <a:r>
              <a:rPr lang="en-US" altLang="ru-RU" sz="2400" b="1" baseline="2000" dirty="0">
                <a:solidFill>
                  <a:srgbClr val="000000"/>
                </a:solidFill>
                <a:latin typeface="Arial" charset="0"/>
              </a:rPr>
              <a:t> </a:t>
            </a:r>
            <a:endParaRPr lang="ru-RU" altLang="ru-RU" sz="2400" b="1" baseline="2000" dirty="0">
              <a:solidFill>
                <a:srgbClr val="000000"/>
              </a:solidFill>
              <a:latin typeface="Arial" charset="0"/>
            </a:endParaRPr>
          </a:p>
          <a:p>
            <a:endParaRPr lang="ru-RU" dirty="0"/>
          </a:p>
        </p:txBody>
      </p:sp>
      <p:pic>
        <p:nvPicPr>
          <p:cNvPr id="5" name="Рисунок 4" descr="C:\Users\User\Desktop\slide-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6" t="45719" r="15145" b="6335"/>
          <a:stretch/>
        </p:blipFill>
        <p:spPr bwMode="auto">
          <a:xfrm>
            <a:off x="271486" y="3990629"/>
            <a:ext cx="3888432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отл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4" t="39487" r="6795" b="13675"/>
          <a:stretch/>
        </p:blipFill>
        <p:spPr bwMode="auto">
          <a:xfrm>
            <a:off x="4932040" y="4017369"/>
            <a:ext cx="3960440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384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4536504"/>
          </a:xfrm>
        </p:spPr>
        <p:txBody>
          <a:bodyPr>
            <a:normAutofit fontScale="925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Окисление аммиака до нитратов называется </a:t>
            </a:r>
            <a:r>
              <a:rPr lang="ru-RU" altLang="ru-RU" sz="2400" b="1" u="sng" baseline="2000" dirty="0">
                <a:solidFill>
                  <a:srgbClr val="000000"/>
                </a:solidFill>
                <a:latin typeface="Arial" charset="0"/>
              </a:rPr>
              <a:t>нитрификацией.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 Осуществляется группой специфических бактерий, для которых это окисление является источником энергии. Идет в две фазы. В окислении аммиачных солей до азотистой кислоты принимают бактерии рода </a:t>
            </a:r>
            <a:r>
              <a:rPr lang="ru-RU" altLang="ru-RU" sz="2400" baseline="2000" dirty="0" err="1">
                <a:solidFill>
                  <a:srgbClr val="000000"/>
                </a:solidFill>
                <a:latin typeface="Arial" charset="0"/>
              </a:rPr>
              <a:t>Нитрозамонас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 и </a:t>
            </a:r>
            <a:r>
              <a:rPr lang="ru-RU" altLang="ru-RU" sz="2400" baseline="2000" dirty="0" err="1">
                <a:solidFill>
                  <a:srgbClr val="000000"/>
                </a:solidFill>
                <a:latin typeface="Arial" charset="0"/>
              </a:rPr>
              <a:t>Нитрососпира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, а до азотной кислоты бактерии рода </a:t>
            </a:r>
            <a:r>
              <a:rPr lang="ru-RU" altLang="ru-RU" sz="2400" baseline="2000" dirty="0" err="1">
                <a:solidFill>
                  <a:srgbClr val="000000"/>
                </a:solidFill>
                <a:latin typeface="Arial" charset="0"/>
              </a:rPr>
              <a:t>нитробактер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Может идти по следующему уравнению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ru-RU" sz="2400" b="1" baseline="2000" dirty="0">
                <a:solidFill>
                  <a:srgbClr val="000000"/>
                </a:solidFill>
                <a:latin typeface="Arial" charset="0"/>
              </a:rPr>
              <a:t>NH</a:t>
            </a: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3+3</a:t>
            </a:r>
            <a:r>
              <a:rPr lang="en-US" altLang="ru-RU" sz="2400" b="1" baseline="2000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2=2</a:t>
            </a:r>
            <a:r>
              <a:rPr lang="en-US" altLang="ru-RU" sz="2400" b="1" baseline="2000" dirty="0">
                <a:solidFill>
                  <a:srgbClr val="000000"/>
                </a:solidFill>
                <a:latin typeface="Arial" charset="0"/>
              </a:rPr>
              <a:t>HNO</a:t>
            </a: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2+2</a:t>
            </a:r>
            <a:r>
              <a:rPr lang="en-US" altLang="ru-RU" sz="2400" b="1" baseline="20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ru-RU" sz="2400" b="1" baseline="2000" dirty="0">
                <a:solidFill>
                  <a:srgbClr val="000000"/>
                </a:solidFill>
                <a:latin typeface="Arial" charset="0"/>
              </a:rPr>
              <a:t>O</a:t>
            </a:r>
            <a:endParaRPr lang="ru-RU" altLang="ru-RU" sz="2400" b="1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ru-RU" sz="2400" b="1" baseline="2000" dirty="0">
                <a:solidFill>
                  <a:srgbClr val="000000"/>
                </a:solidFill>
                <a:latin typeface="Arial" charset="0"/>
              </a:rPr>
              <a:t>HNO</a:t>
            </a: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altLang="ru-RU" sz="2400" b="1" baseline="2000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2=2</a:t>
            </a:r>
            <a:r>
              <a:rPr lang="en-US" altLang="ru-RU" sz="2400" b="1" baseline="2000" dirty="0">
                <a:solidFill>
                  <a:srgbClr val="000000"/>
                </a:solidFill>
                <a:latin typeface="Arial" charset="0"/>
              </a:rPr>
              <a:t>HNO</a:t>
            </a: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3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Нитрификация является многоэтапным процессом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NH3→NH4OH→NH2OH→ через ряд промежуточных продуктов → →HNO2→HNO3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Образовавшаяся при нитрификации HNO3 кислота нейтрализуется бикарбонатом кальция, магния или основаниями почвы: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400" baseline="2000" dirty="0">
                <a:solidFill>
                  <a:srgbClr val="000000"/>
                </a:solidFill>
                <a:latin typeface="Arial" charset="0"/>
              </a:rPr>
              <a:t>2HNO3+Ca(HCO3)2=Ca(NO3)2+2H2CO3</a:t>
            </a:r>
            <a:endParaRPr lang="ru-RU" altLang="ru-RU" sz="2400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400" baseline="2000" dirty="0">
                <a:solidFill>
                  <a:srgbClr val="000000"/>
                </a:solidFill>
                <a:latin typeface="Arial" charset="0"/>
              </a:rPr>
              <a:t>                                                                            </a:t>
            </a:r>
            <a:endParaRPr lang="ru-RU" altLang="ru-RU" sz="2400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aseline="2000" dirty="0" err="1">
                <a:solidFill>
                  <a:srgbClr val="000000"/>
                </a:solidFill>
                <a:latin typeface="Arial" charset="0"/>
              </a:rPr>
              <a:t>Са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               </a:t>
            </a:r>
            <a:r>
              <a:rPr lang="ru-RU" altLang="ru-RU" sz="2400" baseline="2000" dirty="0" err="1">
                <a:solidFill>
                  <a:srgbClr val="000000"/>
                </a:solidFill>
                <a:latin typeface="Arial" charset="0"/>
              </a:rPr>
              <a:t>Са</a:t>
            </a:r>
            <a:endParaRPr lang="ru-RU" altLang="ru-RU" sz="2400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400" baseline="2000" dirty="0">
                <a:solidFill>
                  <a:srgbClr val="000000"/>
                </a:solidFill>
                <a:latin typeface="Arial" charset="0"/>
              </a:rPr>
              <a:t>HNO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3+(ППК)=(ППК)</a:t>
            </a:r>
            <a:r>
              <a:rPr lang="en-US" altLang="ru-RU" sz="2400" baseline="20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altLang="ru-RU" sz="2400" baseline="2000" dirty="0">
                <a:solidFill>
                  <a:srgbClr val="000000"/>
                </a:solidFill>
                <a:latin typeface="Arial" charset="0"/>
              </a:rPr>
              <a:t>Ca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ru-RU" sz="2400" baseline="2000" dirty="0">
                <a:solidFill>
                  <a:srgbClr val="000000"/>
                </a:solidFill>
                <a:latin typeface="Arial" charset="0"/>
              </a:rPr>
              <a:t>NO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3)2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ru-RU" altLang="ru-RU" sz="2400" baseline="2000" dirty="0" err="1">
                <a:solidFill>
                  <a:srgbClr val="000000"/>
                </a:solidFill>
                <a:latin typeface="Arial" charset="0"/>
              </a:rPr>
              <a:t>Са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              Н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 Оптимальными условиями для нитрификации являются: аэрация, влажность 60-70 % от капиллярной влагоемкости, температура 25-32 ºC, рН 6,5-7,5. В год может образовываться до 100 мг </a:t>
            </a:r>
            <a:r>
              <a:rPr lang="en-US" altLang="ru-RU" sz="2400" baseline="2000" dirty="0">
                <a:solidFill>
                  <a:srgbClr val="000000"/>
                </a:solidFill>
                <a:latin typeface="Arial" charset="0"/>
              </a:rPr>
              <a:t>NO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3 на 1 мг почвы. На скорость образования нитратов влияют: обработка почвы, удобрения, мелиорация.</a:t>
            </a:r>
          </a:p>
          <a:p>
            <a:endParaRPr lang="ru-RU" dirty="0"/>
          </a:p>
        </p:txBody>
      </p:sp>
      <p:pic>
        <p:nvPicPr>
          <p:cNvPr id="4" name="Рисунок 3" descr="http://images.myshared.ru/6/782550/slide_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6" t="46837" r="29102" b="4445"/>
          <a:stretch/>
        </p:blipFill>
        <p:spPr bwMode="auto">
          <a:xfrm>
            <a:off x="14690" y="4365104"/>
            <a:ext cx="4125262" cy="24928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http://biologo.ru/nakopitelenaya-kuletura-nitrificiruyushih-bakterij/25871_html_2eec9d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65104"/>
            <a:ext cx="4860032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32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6632"/>
            <a:ext cx="9001000" cy="4248472"/>
          </a:xfrm>
        </p:spPr>
        <p:txBody>
          <a:bodyPr>
            <a:normAutofit fontScale="925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u="sng" baseline="2000" dirty="0">
                <a:solidFill>
                  <a:srgbClr val="000000"/>
                </a:solidFill>
                <a:latin typeface="Arial" charset="0"/>
              </a:rPr>
              <a:t>Денитрификация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- процесс восстановления нитратного азота до газообразных форм (NO, N2O, N2).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 Осуществляется обширной группой бактерий, носящих название </a:t>
            </a:r>
            <a:r>
              <a:rPr lang="ru-RU" altLang="ru-RU" sz="2400" baseline="2000" dirty="0" err="1">
                <a:solidFill>
                  <a:srgbClr val="000000"/>
                </a:solidFill>
                <a:latin typeface="Arial" charset="0"/>
              </a:rPr>
              <a:t>денитрификаторов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. Этот процесс особенно интенсивно развивается в условиях, когда в почве отсутствует воздух, почва имеет щелочную реакцию и в избытке органической вещество богатое клетчаткой, глюкозой и другими углеводами.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Восстановление нитратов до нитритов осуществляется при участии ферментов – </a:t>
            </a:r>
            <a:r>
              <a:rPr lang="ru-RU" altLang="ru-RU" sz="2400" baseline="2000" dirty="0" err="1">
                <a:solidFill>
                  <a:srgbClr val="000000"/>
                </a:solidFill>
                <a:latin typeface="Arial" charset="0"/>
              </a:rPr>
              <a:t>нитратредуктазы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, а дальнейшее восстановление нитритов – с помощью </a:t>
            </a:r>
            <a:r>
              <a:rPr lang="ru-RU" altLang="ru-RU" sz="2400" baseline="2000" dirty="0" err="1">
                <a:solidFill>
                  <a:srgbClr val="000000"/>
                </a:solidFill>
                <a:latin typeface="Arial" charset="0"/>
              </a:rPr>
              <a:t>нитритредуктазы</a:t>
            </a: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400" b="1" baseline="2000" dirty="0">
                <a:solidFill>
                  <a:srgbClr val="000000"/>
                </a:solidFill>
                <a:latin typeface="Arial" charset="0"/>
              </a:rPr>
              <a:t>C6H12O6+6HNO3→CO2+9H2+3N2O</a:t>
            </a:r>
            <a:endParaRPr lang="ru-RU" altLang="ru-RU" sz="2400" b="1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400" b="1" baseline="2000" dirty="0">
                <a:solidFill>
                  <a:srgbClr val="000000"/>
                </a:solidFill>
                <a:latin typeface="Arial" charset="0"/>
              </a:rPr>
              <a:t>5C6H12O6+24HNO3→30CO2+42H2O+12N2</a:t>
            </a:r>
            <a:endParaRPr lang="ru-RU" altLang="ru-RU" sz="2400" b="1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b="1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b="1" baseline="2000" dirty="0">
              <a:solidFill>
                <a:srgbClr val="000000"/>
              </a:solidFill>
              <a:latin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Восстановление нитратов идет через ряд промежуточных этапов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baseline="2000" dirty="0">
                <a:solidFill>
                  <a:srgbClr val="000000"/>
                </a:solidFill>
                <a:latin typeface="Arial" charset="0"/>
              </a:rPr>
              <a:t>HNO3→HNO2→(HNO)2→N2O→N2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Существует тесная связь между денитрификацией и нитрификацией. Интенсивное образование NO3 вызывает обеднение их кислородом и выделением СО2 – становятся анаэробные и создаются условия для денитрификации.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aseline="2000" dirty="0">
                <a:solidFill>
                  <a:srgbClr val="000000"/>
                </a:solidFill>
                <a:latin typeface="Arial" charset="0"/>
              </a:rPr>
              <a:t>Ряд условии, взаимодействие и промежуточных продуктов окисления, при взаимодействии NO3 с фенольными группами и ионами (Mn2+,Fe2+) тяжелых металлов, кислая реакция почвы</a:t>
            </a:r>
            <a:r>
              <a:rPr lang="ru-RU" altLang="ru-RU" sz="1800" baseline="20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http://present5.com/presentation/216132513_438920742/image-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3" t="28889" r="7949" b="8376"/>
          <a:stretch/>
        </p:blipFill>
        <p:spPr bwMode="auto">
          <a:xfrm>
            <a:off x="6444208" y="4005064"/>
            <a:ext cx="2387724" cy="2919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4" descr="http://present5.com/presentation/-54216347_287549586/image-5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52032" r="1524" b="8943"/>
          <a:stretch/>
        </p:blipFill>
        <p:spPr bwMode="auto">
          <a:xfrm>
            <a:off x="107504" y="4149080"/>
            <a:ext cx="6192688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780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Баланс азота в земледелии.</a:t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Студент\Desktop\Rast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2817459"/>
            <a:ext cx="2952328" cy="3990413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3341" y="692696"/>
            <a:ext cx="8928992" cy="302433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>
                <a:latin typeface="Times New Roman"/>
              </a:rPr>
              <a:t>Соединения  минерального азота в почве очень  подвижны и динамичны. Их содержание и трансформация являются результатом многочисленных физических, физико-химических и биологических процессов круговорота азота. В естественных биоценозах происходит замкнутый цикл круговорота. Он включает приходные статьи: поступление азота с растительным </a:t>
            </a:r>
            <a:r>
              <a:rPr lang="ru-RU" b="1" dirty="0" err="1">
                <a:latin typeface="Times New Roman"/>
              </a:rPr>
              <a:t>опадом</a:t>
            </a:r>
            <a:r>
              <a:rPr lang="ru-RU" b="1" dirty="0">
                <a:latin typeface="Times New Roman"/>
              </a:rPr>
              <a:t>, остатками корней, экскрементами и останками животных; биологическую фиксацию атмосферного азота микроорганизмами, поступление NO</a:t>
            </a:r>
            <a:r>
              <a:rPr lang="ru-RU" b="1" baseline="-25000" dirty="0">
                <a:latin typeface="Times New Roman"/>
              </a:rPr>
              <a:t>3</a:t>
            </a:r>
            <a:r>
              <a:rPr lang="ru-RU" b="1" dirty="0">
                <a:latin typeface="Times New Roman"/>
              </a:rPr>
              <a:t> и NH</a:t>
            </a:r>
            <a:r>
              <a:rPr lang="ru-RU" b="1" baseline="-25000" dirty="0">
                <a:latin typeface="Times New Roman"/>
              </a:rPr>
              <a:t>4</a:t>
            </a:r>
            <a:r>
              <a:rPr lang="ru-RU" b="1" dirty="0">
                <a:latin typeface="Times New Roman"/>
              </a:rPr>
              <a:t> с атмосферными осадками, и, соответственно, расходные: использование растениями, инфильтрация  и денитрификации, потери в результате водной и ветровой эрозии.</a:t>
            </a:r>
            <a:endParaRPr lang="ru-RU" b="1" dirty="0"/>
          </a:p>
          <a:p>
            <a:pPr algn="just"/>
            <a:r>
              <a:rPr lang="ru-RU" b="1" dirty="0"/>
              <a:t>    </a:t>
            </a:r>
          </a:p>
        </p:txBody>
      </p:sp>
      <p:pic>
        <p:nvPicPr>
          <p:cNvPr id="4098" name="Picture 2" descr="C:\Users\User\Desktop\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62461"/>
            <a:ext cx="5832648" cy="386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071810"/>
            <a:ext cx="8229600" cy="3214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138" y="476672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/>
              </a:rPr>
              <a:t>Соотношение приходных и расходных величин  в круговороте азота составляет баланс этого элемента. Если расход превышает накопление, баланс будет  отрицательным, в противоположном  случае – положительным, если же обе  величины равны – баланс нулевой (уравновешенный), он характерен для природных биоценозов. В процессе освоения земельных участков уравновешенный баланс нарушается: потери значительно превышают поступление, и почва обедняется данным элементом. В такой ситуации внесение азотных удобрений и навоза может ликвидировать дефицит в азотном балансе почвы и создать условия для сохранения и повышения её плодородия. Это одно из важнейших условий интенсивного земледелия</a:t>
            </a:r>
            <a:endParaRPr lang="ru-RU" b="1" dirty="0"/>
          </a:p>
        </p:txBody>
      </p:sp>
      <p:pic>
        <p:nvPicPr>
          <p:cNvPr id="5124" name="Picture 4" descr="http://promes-geo.ru/upload/resizer2/8/5bc/5bcd3be6c58231928de5bc869319cb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" y="3537915"/>
            <a:ext cx="4555870" cy="328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voimi-rykami.ru/wp-content/uploads/2016/02/%D0%92%D0%BD%D0%B5%D1%81%D0%B5%D0%BD%D0%B8%D0%B5-%D0%BA%D0%BE%D0%BC%D0%BF%D0%BB%D0%B5%D0%BA%D1%81%D0%BD%D1%8B%D1%85-%D1%83%D0%B4%D0%BE%D0%B1%D1%80%D0%B5%D0%BD%D0%B8%D0%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37915"/>
            <a:ext cx="4389789" cy="328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797</TotalTime>
  <Words>2810</Words>
  <Application>Microsoft Office PowerPoint</Application>
  <PresentationFormat>Экран (4:3)</PresentationFormat>
  <Paragraphs>138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Constantia</vt:lpstr>
      <vt:lpstr>Times New Roman</vt:lpstr>
      <vt:lpstr>Wingdings 2</vt:lpstr>
      <vt:lpstr>Поток</vt:lpstr>
      <vt:lpstr>ПРОБЛЕМЫ АЗОТА В СОВРЕМЕННОМ ЗЕМЛЕДЕЛИИ.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Баланс азота в земледелии. </vt:lpstr>
      <vt:lpstr>Презентация PowerPoint</vt:lpstr>
      <vt:lpstr>Презентация PowerPoint</vt:lpstr>
      <vt:lpstr>ОПРЕДЕЛЕНИЕ ОБЩЕГО АЗОТА В РАСТЕНИЯХ </vt:lpstr>
      <vt:lpstr>Презентация PowerPoint</vt:lpstr>
      <vt:lpstr>ОПРЕДЕЛЕНИЕ В ПОЧВЕ НИТРАТНОГО АЗОТА ДИСУЛЬФОФЕНОЛОВЫМ МЕТОДОМ ПО ГРАНДВАЛЬ – ЛЯЖУ</vt:lpstr>
      <vt:lpstr>ОПРЕДЕЛЕНИЕ НИТРАТОВ В ПОЧВЕ С ПОМОЩЬЮ ИОНОСЕЛЕКТИВНОГО ЭЛЕКТРОДА </vt:lpstr>
      <vt:lpstr>КОЛОРИМЕТРИЧЕСКОЕ ОПРЕДЕЛЕНИЕ СОДЕРЖАНИЯ АММОНИЙНОГО АЗОТА С ПОМОЩЬЮ РЕАКТИВА НЕССЛЕРА </vt:lpstr>
      <vt:lpstr>Презентация PowerPoint</vt:lpstr>
      <vt:lpstr>Дополнительная 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АЗОТА В СОВРЕМЕННОМ ЗЕМЛЕДЕЛИИ. </dc:title>
  <dc:creator>Студент</dc:creator>
  <cp:lastModifiedBy>Anna Abdurashimova</cp:lastModifiedBy>
  <cp:revision>39</cp:revision>
  <dcterms:created xsi:type="dcterms:W3CDTF">2013-04-16T05:11:58Z</dcterms:created>
  <dcterms:modified xsi:type="dcterms:W3CDTF">2020-04-07T16:55:55Z</dcterms:modified>
</cp:coreProperties>
</file>